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432" r:id="rId3"/>
    <p:sldId id="433" r:id="rId4"/>
    <p:sldId id="434" r:id="rId5"/>
    <p:sldId id="435" r:id="rId6"/>
    <p:sldId id="43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DA40F-0AFC-4044-BA37-62E5C580B324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8CA1E-7987-49F7-99D5-CBFB134BB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7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DEE44-2F84-48D1-BBF6-82E16595D1F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1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2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335070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0842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921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6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057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4288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451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3975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6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43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4494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754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960892"/>
            <a:ext cx="11292840" cy="4479059"/>
          </a:xfrm>
        </p:spPr>
        <p:txBody>
          <a:bodyPr/>
          <a:lstStyle>
            <a:lvl1pPr>
              <a:spcBef>
                <a:spcPts val="300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457200" indent="-457200">
              <a:buFont typeface="Arial" panose="020B0604020202020204" pitchFamily="34" charset="0"/>
              <a:buChar char="•"/>
              <a:defRPr/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742950" indent="-17303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5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3703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00902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080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319419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95436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2729952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73" imgH="476" progId="TCLayout.ActiveDocument.1">
                  <p:embed/>
                </p:oleObj>
              </mc:Choice>
              <mc:Fallback>
                <p:oleObj name="think-cell Slide" r:id="rId22" imgW="473" imgH="47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Heading 1, 28pt</a:t>
            </a:r>
          </a:p>
          <a:p>
            <a:pPr lvl="4"/>
            <a:r>
              <a:rPr lang="en-US"/>
              <a:t>Fifth level: Description 1, 18pt</a:t>
            </a:r>
          </a:p>
          <a:p>
            <a:pPr lvl="5"/>
            <a:r>
              <a:rPr lang="en-US"/>
              <a:t>Sixth level: Heading 2, 22pt</a:t>
            </a:r>
          </a:p>
          <a:p>
            <a:pPr lvl="6"/>
            <a:r>
              <a:rPr lang="en-US"/>
              <a:t>Seventh level: Description 2, 16pt</a:t>
            </a:r>
          </a:p>
          <a:p>
            <a:pPr lvl="7"/>
            <a:r>
              <a:rPr lang="en-US"/>
              <a:t>Eighth level: Stats 1, 36pt</a:t>
            </a:r>
          </a:p>
          <a:p>
            <a:pPr lvl="8"/>
            <a:r>
              <a:rPr lang="en-US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60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github.com/opiproject/opi-api/pull/128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4E67-E40F-41CB-9B53-C634BFE3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7" y="2036540"/>
            <a:ext cx="11340846" cy="1336928"/>
          </a:xfrm>
        </p:spPr>
        <p:txBody>
          <a:bodyPr/>
          <a:lstStyle/>
          <a:p>
            <a:r>
              <a:rPr lang="en-US"/>
              <a:t>OPI networking APIs</a:t>
            </a:r>
            <a:br>
              <a:rPr lang="en-US"/>
            </a:br>
            <a:r>
              <a:rPr lang="en-US"/>
              <a:t>- </a:t>
            </a:r>
            <a:r>
              <a:rPr lang="en-US" err="1"/>
              <a:t>usecase</a:t>
            </a:r>
            <a:r>
              <a:rPr 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9742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D7F833-BF9A-004C-EB73-0678C95D99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537334" y="246221"/>
            <a:ext cx="10487732" cy="573462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DeviceCreate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DeviceRequest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DeviceResponse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r>
              <a:rPr lang="en-US" sz="1600" dirty="0">
                <a:solidFill>
                  <a:srgbClr val="24292F"/>
                </a:solidFill>
                <a:latin typeface="ui-monospace"/>
              </a:rPr>
              <a:t> </a:t>
            </a:r>
            <a:r>
              <a:rPr lang="en-US" sz="1200" i="1" dirty="0" err="1">
                <a:solidFill>
                  <a:srgbClr val="0070C0"/>
                </a:solidFill>
                <a:ea typeface="+mn-lt"/>
                <a:cs typeface="+mn-lt"/>
              </a:rPr>
              <a:t>device.proto</a:t>
            </a:r>
            <a:endParaRPr lang="en-US" sz="1200" i="1" dirty="0">
              <a:solidFill>
                <a:srgbClr val="0070C0"/>
              </a:solidFill>
              <a:latin typeface="ui-monospace"/>
            </a:endParaRPr>
          </a:p>
          <a:p>
            <a:r>
              <a:rPr lang="en-US" sz="1600" b="1" dirty="0">
                <a:latin typeface="ui-monospace"/>
              </a:rPr>
              <a:t>Directly connected interfaces:</a:t>
            </a: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InterfaceCreate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InterfaceRequest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InterfaceResponse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r>
              <a:rPr lang="en-US" sz="1400" dirty="0">
                <a:solidFill>
                  <a:srgbClr val="24292F"/>
                </a:solidFill>
                <a:latin typeface="ui-monospace"/>
              </a:rPr>
              <a:t> </a:t>
            </a:r>
            <a:r>
              <a:rPr lang="en-US" sz="1200" i="1" dirty="0" err="1">
                <a:solidFill>
                  <a:srgbClr val="0070C0"/>
                </a:solidFill>
                <a:ea typeface="+mn-lt"/>
                <a:cs typeface="+mn-lt"/>
              </a:rPr>
              <a:t>interface.proto</a:t>
            </a:r>
            <a:endParaRPr lang="en-US" sz="1200" i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1"/>
            <a:r>
              <a:rPr lang="en-US" sz="1200" b="0" i="1" dirty="0">
                <a:solidFill>
                  <a:srgbClr val="0070C0"/>
                </a:solidFill>
                <a:effectLst/>
                <a:highlight>
                  <a:srgbClr val="FFFF00"/>
                </a:highlight>
                <a:ea typeface="+mn-lt"/>
                <a:cs typeface="+mn-lt"/>
              </a:rPr>
              <a:t>Layer 1 APIs</a:t>
            </a:r>
          </a:p>
          <a:p>
            <a:pPr lvl="1"/>
            <a:endParaRPr lang="en-US" sz="1200" i="1" dirty="0">
              <a:solidFill>
                <a:srgbClr val="0070C0"/>
              </a:solidFill>
              <a:highlight>
                <a:srgbClr val="FFFF00"/>
              </a:highlight>
              <a:ea typeface="+mn-lt"/>
              <a:cs typeface="+mn-lt"/>
            </a:endParaRPr>
          </a:p>
          <a:p>
            <a:r>
              <a:rPr lang="en-US" sz="1200" b="0" i="1" dirty="0">
                <a:solidFill>
                  <a:srgbClr val="0070C0"/>
                </a:solidFill>
                <a:effectLst/>
                <a:highlight>
                  <a:srgbClr val="FFFF00"/>
                </a:highlight>
                <a:ea typeface="+mn-lt"/>
                <a:cs typeface="+mn-lt"/>
              </a:rPr>
              <a:t>Layer 2 connectivity (subsequent PR)</a:t>
            </a:r>
          </a:p>
          <a:p>
            <a:pPr lvl="1"/>
            <a:endParaRPr lang="en-US" sz="1600" b="0" i="0" dirty="0">
              <a:effectLst/>
              <a:latin typeface="ui-monospace"/>
            </a:endParaRPr>
          </a:p>
          <a:p>
            <a:r>
              <a:rPr lang="en-US" sz="1600" b="1" dirty="0">
                <a:latin typeface="ui-monospace"/>
              </a:rPr>
              <a:t>Routing to ensure VTEPs are reachable: </a:t>
            </a:r>
            <a:r>
              <a:rPr lang="en-US" sz="1200" i="1" dirty="0" err="1">
                <a:solidFill>
                  <a:srgbClr val="0070C0"/>
                </a:solidFill>
                <a:ea typeface="+mn-lt"/>
                <a:cs typeface="+mn-lt"/>
              </a:rPr>
              <a:t>bgp.proto</a:t>
            </a:r>
            <a:endParaRPr lang="en-US" sz="1200" i="1" dirty="0">
              <a:solidFill>
                <a:srgbClr val="0070C0"/>
              </a:solidFill>
              <a:effectLst/>
              <a:ea typeface="+mn-lt"/>
              <a:cs typeface="+mn-lt"/>
            </a:endParaRP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BGPCreate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endParaRPr lang="en-US" sz="1600" b="0" i="0" dirty="0">
              <a:effectLst/>
              <a:latin typeface="ui-monospace"/>
            </a:endParaRP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BGPPeerCreate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BGPPeerRequest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BGPPeerResponse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BGPPeerAfCreate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BGPPeerAfRequest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BGPPeerAfResponse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r>
              <a:rPr lang="en-US" sz="1400" dirty="0">
                <a:solidFill>
                  <a:srgbClr val="24292F"/>
                </a:solidFill>
                <a:highlight>
                  <a:srgbClr val="FFFF00"/>
                </a:highlight>
                <a:latin typeface="ui-monospace"/>
              </a:rPr>
              <a:t>Static routing instead of </a:t>
            </a:r>
            <a:r>
              <a:rPr lang="en-US" sz="1400" dirty="0" err="1">
                <a:solidFill>
                  <a:srgbClr val="24292F"/>
                </a:solidFill>
                <a:highlight>
                  <a:srgbClr val="FFFF00"/>
                </a:highlight>
                <a:latin typeface="ui-monospace"/>
              </a:rPr>
              <a:t>bgp</a:t>
            </a:r>
            <a:r>
              <a:rPr lang="en-US" sz="1400" dirty="0">
                <a:solidFill>
                  <a:srgbClr val="24292F"/>
                </a:solidFill>
                <a:highlight>
                  <a:srgbClr val="FFFF00"/>
                </a:highlight>
                <a:latin typeface="ui-monospace"/>
              </a:rPr>
              <a:t> to simplify</a:t>
            </a:r>
            <a:endParaRPr lang="en-US" sz="1600" dirty="0">
              <a:highlight>
                <a:srgbClr val="FFFF00"/>
              </a:highlight>
              <a:latin typeface="ui-monospace"/>
            </a:endParaRPr>
          </a:p>
          <a:p>
            <a:endParaRPr lang="en-US" sz="1600" b="0" i="0" dirty="0">
              <a:effectLst/>
              <a:latin typeface="ui-monospace"/>
            </a:endParaRPr>
          </a:p>
          <a:p>
            <a:r>
              <a:rPr lang="en-US" sz="1600" b="1" dirty="0">
                <a:latin typeface="ui-monospace"/>
              </a:rPr>
              <a:t>VXLAN tunneling:</a:t>
            </a:r>
          </a:p>
          <a:p>
            <a:pPr lvl="1"/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VnicCreate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VnicRequest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VnicResponse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r>
              <a:rPr lang="en-US" sz="1600" dirty="0">
                <a:solidFill>
                  <a:srgbClr val="24292F"/>
                </a:solidFill>
                <a:latin typeface="ui-monospace"/>
              </a:rPr>
              <a:t> </a:t>
            </a:r>
            <a:r>
              <a:rPr lang="en-US" sz="1200" i="1" dirty="0" err="1">
                <a:solidFill>
                  <a:srgbClr val="0070C0"/>
                </a:solidFill>
                <a:ea typeface="+mn-lt"/>
                <a:cs typeface="+mn-lt"/>
              </a:rPr>
              <a:t>vnic.proto</a:t>
            </a:r>
            <a:endParaRPr lang="en-US" sz="1200" i="1" dirty="0">
              <a:solidFill>
                <a:srgbClr val="0070C0"/>
              </a:solidFill>
              <a:ea typeface="+mn-lt"/>
              <a:cs typeface="+mn-lt"/>
            </a:endParaRPr>
          </a:p>
          <a:p>
            <a:pPr lvl="1"/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VPCCreate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VPCRequest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VPCResponse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SubnetCreate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SubnetRequest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SubnetResponse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TunnelCreate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TunnelRequest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TunnelResponse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600" b="0" i="0" dirty="0" err="1">
                <a:effectLst/>
                <a:latin typeface="ui-monospace"/>
              </a:rPr>
              <a:t>rpc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600" b="0" i="0" dirty="0" err="1">
                <a:effectLst/>
                <a:latin typeface="ui-monospace"/>
              </a:rPr>
              <a:t>MappingCreate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MappingRequest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600" b="0" i="0" dirty="0">
                <a:effectLst/>
                <a:latin typeface="ui-monospace"/>
              </a:rPr>
              <a:t>returns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600" b="0" i="0" dirty="0" err="1">
                <a:effectLst/>
                <a:latin typeface="ui-monospace"/>
              </a:rPr>
              <a:t>MappingResponse</a:t>
            </a:r>
            <a:r>
              <a:rPr lang="en-US" sz="16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RouteTableCreate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RouteTableRequest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RouteTableResponse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400" b="0" i="0" dirty="0" err="1">
                <a:solidFill>
                  <a:srgbClr val="24292F"/>
                </a:solidFill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ui-monospace"/>
              </a:rPr>
              <a:t>RouteCreate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ui-monospace"/>
              </a:rPr>
              <a:t>RouteRequest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returns (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ui-monospace"/>
              </a:rPr>
              <a:t>RouteResponse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endParaRPr lang="en-US" sz="1600" b="0" i="0" dirty="0">
              <a:solidFill>
                <a:srgbClr val="24292F"/>
              </a:solidFill>
              <a:effectLst/>
              <a:latin typeface="ui-monospace"/>
            </a:endParaRPr>
          </a:p>
          <a:p>
            <a:pPr lvl="1"/>
            <a:endParaRPr lang="en-US" sz="1600" b="0" i="0" dirty="0">
              <a:solidFill>
                <a:srgbClr val="24292F"/>
              </a:solidFill>
              <a:effectLst/>
              <a:latin typeface="ui-monospace"/>
            </a:endParaRPr>
          </a:p>
          <a:p>
            <a:r>
              <a:rPr lang="en-US" sz="1600" b="1" dirty="0">
                <a:solidFill>
                  <a:srgbClr val="24292F"/>
                </a:solidFill>
                <a:latin typeface="ui-monospace"/>
              </a:rPr>
              <a:t>ACLs </a:t>
            </a:r>
            <a:r>
              <a:rPr lang="en-US" sz="1200" i="1" dirty="0" err="1">
                <a:solidFill>
                  <a:srgbClr val="0070C0"/>
                </a:solidFill>
                <a:ea typeface="+mn-lt"/>
                <a:cs typeface="+mn-lt"/>
              </a:rPr>
              <a:t>policy.proto</a:t>
            </a:r>
            <a:endParaRPr lang="en-US" sz="1200" i="1" dirty="0">
              <a:solidFill>
                <a:srgbClr val="0070C0"/>
              </a:solidFill>
              <a:effectLst/>
              <a:ea typeface="+mn-lt"/>
              <a:cs typeface="+mn-lt"/>
            </a:endParaRP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SecurityProfileCreate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SecurityProfileRequest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SecurityProfileResponse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SecurityPolicyCreate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SecurityPolicyRequest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SecurityPolicyResponse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</a:p>
          <a:p>
            <a:pPr lvl="1"/>
            <a:r>
              <a:rPr lang="en-US" sz="1400" b="0" i="0" dirty="0" err="1">
                <a:effectLst/>
                <a:latin typeface="ui-monospace"/>
              </a:rPr>
              <a:t>rpc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</a:t>
            </a:r>
            <a:r>
              <a:rPr lang="en-US" sz="1400" b="0" i="0" dirty="0" err="1">
                <a:effectLst/>
                <a:latin typeface="ui-monospace"/>
              </a:rPr>
              <a:t>SecurityRuleCreate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SecurityRuleRequest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</a:t>
            </a:r>
            <a:r>
              <a:rPr lang="en-US" sz="1400" b="0" i="0" dirty="0">
                <a:effectLst/>
                <a:latin typeface="ui-monospace"/>
              </a:rPr>
              <a:t>returns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 (</a:t>
            </a:r>
            <a:r>
              <a:rPr lang="en-US" sz="1400" b="0" i="0" dirty="0" err="1">
                <a:effectLst/>
                <a:latin typeface="ui-monospace"/>
              </a:rPr>
              <a:t>SecurityRuleResponse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ui-monospace"/>
              </a:rPr>
              <a:t>) {}</a:t>
            </a:r>
            <a:endParaRPr lang="en-US" sz="1600" b="0" i="0" dirty="0">
              <a:solidFill>
                <a:srgbClr val="24292F"/>
              </a:solidFill>
              <a:effectLst/>
              <a:latin typeface="ui-monospac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154B-A0F2-89CD-A37B-B48725B2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98" y="0"/>
            <a:ext cx="11293597" cy="492443"/>
          </a:xfrm>
        </p:spPr>
        <p:txBody>
          <a:bodyPr/>
          <a:lstStyle/>
          <a:p>
            <a:r>
              <a:rPr lang="en-US"/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752CF-C6AE-4E88-A61A-9F479DFF6A71}"/>
              </a:ext>
            </a:extLst>
          </p:cNvPr>
          <p:cNvSpPr txBox="1"/>
          <p:nvPr/>
        </p:nvSpPr>
        <p:spPr>
          <a:xfrm>
            <a:off x="3791290" y="6310023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https://github.com/opiproject/opi-api/pull/128</a:t>
            </a:r>
            <a:endParaRPr lang="en-US" sz="1800" u="sng">
              <a:solidFill>
                <a:srgbClr val="0000FF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3" name="Picture 4" descr="Table&#10;&#10;Description automatically generated">
            <a:extLst>
              <a:ext uri="{FF2B5EF4-FFF2-40B4-BE49-F238E27FC236}">
                <a16:creationId xmlns:a16="http://schemas.microsoft.com/office/drawing/2014/main" id="{B3B37BA3-CC22-929A-2F7D-9D6BB4527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633" y="331845"/>
            <a:ext cx="2743200" cy="152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58F9A-BFBB-299C-2F61-269F7E1E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309"/>
            <a:ext cx="12192000" cy="469938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E4FC3F4-404F-FEB5-9914-7E6B0B55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/>
          <a:lstStyle/>
          <a:p>
            <a:r>
              <a:rPr lang="en-US"/>
              <a:t>Demo topology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0B3378-28B1-3506-DAF4-B7B70B00F4FB}"/>
              </a:ext>
            </a:extLst>
          </p:cNvPr>
          <p:cNvSpPr/>
          <p:nvPr/>
        </p:nvSpPr>
        <p:spPr>
          <a:xfrm>
            <a:off x="7402068" y="1408176"/>
            <a:ext cx="1613916" cy="1289304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6475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B66DAA-0F22-E71B-BDC2-EF47F70A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Testbed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7B8BD-69BE-39CF-A1D5-FBB49514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6" y="1372687"/>
            <a:ext cx="6540098" cy="4908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47FBBC-D0F9-3402-03CA-3CE14EAD3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893" y="169400"/>
            <a:ext cx="4877415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BA0896-1B67-3051-E6DD-1C8301E8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513" y="3827000"/>
            <a:ext cx="26670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C7797-5D00-2B35-0B70-04DEA9B7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253" y="2318657"/>
            <a:ext cx="4122965" cy="1583872"/>
          </a:xfrm>
        </p:spPr>
        <p:txBody>
          <a:bodyPr/>
          <a:lstStyle/>
          <a:p>
            <a:r>
              <a:rPr lang="en-US" sz="9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04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E4966B-4DB4-4551-3791-C7CB1A634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9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BAA225-EB73-39D9-7E26-E2CDEECF1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97693"/>
            <a:ext cx="12192000" cy="64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263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V4" id="{DC4312CC-30E5-4849-A086-7C4D73FA20C3}" vid="{09E1BDF4-1885-4DAF-8E1B-4BD8F029A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223</Words>
  <Application>Microsoft Office PowerPoint</Application>
  <PresentationFormat>Widescreen</PresentationFormat>
  <Paragraphs>33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Franklin Gothic Book</vt:lpstr>
      <vt:lpstr>ui-monospace</vt:lpstr>
      <vt:lpstr>2017 Keysight Macro LIGHT</vt:lpstr>
      <vt:lpstr>think-cell Slide</vt:lpstr>
      <vt:lpstr>OPI networking APIs - usecase -</vt:lpstr>
      <vt:lpstr>APIs</vt:lpstr>
      <vt:lpstr>Demo topology</vt:lpstr>
      <vt:lpstr>Testbed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Mircea Dan Gheorghe</dc:creator>
  <cp:lastModifiedBy>Mircea Dan Gheorghe</cp:lastModifiedBy>
  <cp:revision>6</cp:revision>
  <dcterms:created xsi:type="dcterms:W3CDTF">2022-12-02T21:12:15Z</dcterms:created>
  <dcterms:modified xsi:type="dcterms:W3CDTF">2022-12-15T18:00:13Z</dcterms:modified>
</cp:coreProperties>
</file>